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A75569-D984-4A31-9173-E808C3DFFC01}" v="17" dt="2021-11-07T14:43:50.2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4DC68-F2C6-40B0-8678-F2F36EFB0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C7AA0-68B5-46B4-88C5-643CFEECC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235A5-7BE7-4EEE-B264-21A5B9BA1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CE8A9-0073-4667-8591-A2CE8169B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8521C-C204-4639-B3FC-1B51988D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69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E0BC6-2784-4ECD-B262-A2432D8F0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88CE87-D82C-441B-8B93-83E1FA5A3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6A1FB-130F-496B-8CE3-0DC4A765D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0142C-BAE0-4B7C-B3C9-9599CB07D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2E1AA-A7A7-4BFA-A9EC-C480E7D07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69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E62280-317F-4ABB-BA82-31430A422B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5DF24A-CADE-4649-B8A0-CBE2700E9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9ACB7-CC23-4573-AADC-3A98EEDB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C5806-CCC0-4B55-A145-E83009501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74192-6EDF-4AE2-B3CC-103976573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14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1FD94-4E21-4F4D-950A-6F7F88C42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9FE41-48EC-45CD-9509-5445A6A3D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D33CE-14E7-4BCC-A159-E80C5E084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E5876-F531-45DA-B9EA-68CE93617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D2547-AC0A-4A4F-A68B-4067A71B0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7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FB7EA-1BB7-4921-9CC5-E2D4783D8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932130-E728-4644-8FC7-FC48C22B7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3D0BA-06D3-42FB-A786-4227D2E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677BC-1819-42CC-B850-173ABF2D9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0E834-F04A-46AD-879A-B6EC11A6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8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1AB15-20BB-42DE-81C5-BE01E941E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E5CA4-BCB9-4BF7-8E12-6E12AC25E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B8BAC7-0A50-4616-B545-6497B45E26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C2EBD-DDE4-4E03-93AD-E375617A5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FB13B-22B5-49B5-B012-F2A7C3B54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3291B9-6DCF-4E0C-AAA9-1B6D643E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9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BFEF-AEBE-4081-BF6C-B3D109B33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FA16E-97AF-4CBB-A1AE-E2B8FB980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2279B9-5E58-475F-A5DB-8DEA5929E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A17AD5-1062-4583-9484-995CEDF359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E32EDC-5C73-499F-884D-5F819C95A7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FA8DB5-DBDA-4A9B-8DB1-345A581A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68D326-CD63-44DE-9BE0-9A4BACAD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36D2C2-5818-49F7-8671-20C4F046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60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206DA-A9EB-4357-8E58-BC8934867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693FFB-FCD8-468A-873C-39ADA31D3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730DB8-C02C-466B-8506-EA36C3B1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7345B-0B04-4031-A5B4-C23C4282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14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0E2947-667D-4A5D-AA82-769CFEF71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AB0FD2-82F9-4151-B9B9-CCA6A05C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B595E-EE48-472D-98D1-6C032125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52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E7156-44C2-494F-8ED7-2A5FA967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41096-5A4C-4E39-BD39-59A960F3F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A18F6-2059-41C3-892D-88EB0D200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D2990-8C55-48AD-9E1E-52C2744E1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CE5DB-08F7-4129-ACF2-D7E802AE4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33A81-AC6D-4C14-87BF-16A094DE2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4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39EB8-9BD7-434F-8C87-7AA9C08BC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4227F7-049B-47F4-B964-62FA68990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E3B7D8-1906-4D95-BAAD-52C818D99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C8F25-16F6-4F39-B227-B22C84724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41D01-40B3-413F-923A-9AAC368FD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E940E-E879-4F73-AFED-3BE4080CA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2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860D27-9FE8-4F54-BE76-8A710FF28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91C92-8D37-4ED6-B75D-2C33A4B42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6C751-A236-489F-93AC-0F775007A1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5A322-A082-4262-8831-087CA170DEA6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56A3B-607C-4FCA-96AA-C8FD488A7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80566-4FCC-4FF7-A962-24DC5E04C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51B59-34BC-47F2-9E34-2A9A4E67A4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40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iny homes for sale: 5 of the UK&amp;#39;s smallest properties to buy | Real Homes">
            <a:extLst>
              <a:ext uri="{FF2B5EF4-FFF2-40B4-BE49-F238E27FC236}">
                <a16:creationId xmlns:a16="http://schemas.microsoft.com/office/drawing/2014/main" id="{19C8A5BB-5154-4B3E-A242-1E14D9B4EB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6" b="382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0AE340-CEEF-4896-AC02-CFC43AC1D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532" y="1695576"/>
            <a:ext cx="8652938" cy="2857191"/>
          </a:xfrm>
        </p:spPr>
        <p:txBody>
          <a:bodyPr anchor="ctr">
            <a:normAutofit/>
          </a:bodyPr>
          <a:lstStyle/>
          <a:p>
            <a:r>
              <a:rPr lang="en-GB" sz="8000"/>
              <a:t>The Cottage in the Woods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AC35A9-617D-4336-AF81-82A561F1B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532" y="4623127"/>
            <a:ext cx="8655200" cy="457201"/>
          </a:xfrm>
        </p:spPr>
        <p:txBody>
          <a:bodyPr>
            <a:normAutofit/>
          </a:bodyPr>
          <a:lstStyle/>
          <a:p>
            <a:r>
              <a:rPr lang="en-GB" dirty="0"/>
              <a:t>Wednesday 10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819808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aphic 38">
            <a:extLst>
              <a:ext uri="{FF2B5EF4-FFF2-40B4-BE49-F238E27FC236}">
                <a16:creationId xmlns:a16="http://schemas.microsoft.com/office/drawing/2014/main" id="{6B67BE95-96EF-433C-9F29-B0732AA6B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9006"/>
            <a:ext cx="1370098" cy="508993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D324976-1596-4B76-A61C-5626816B2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44DEF24-FB22-48A2-8257-B97AD7E1A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5983D416-45F1-46D1-ACDB-D653B2E43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343" y="903253"/>
            <a:ext cx="2722613" cy="2314250"/>
            <a:chOff x="1674895" y="1345036"/>
            <a:chExt cx="5428610" cy="4210939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F3A3A1-C3D5-4975-8593-F750EDAFA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E79251D8-2663-4EF3-92E0-4C857CA1E4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895" y="1345036"/>
              <a:ext cx="5428610" cy="4210939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049" y="685806"/>
            <a:ext cx="2722613" cy="2429060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B306D8-C9BA-4012-BE6F-B235ADB27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049" y="805320"/>
            <a:ext cx="2695293" cy="2190031"/>
          </a:xfrm>
        </p:spPr>
        <p:txBody>
          <a:bodyPr>
            <a:normAutofit/>
          </a:bodyPr>
          <a:lstStyle/>
          <a:p>
            <a:pPr algn="ctr"/>
            <a:r>
              <a:rPr lang="en-GB" sz="3200">
                <a:solidFill>
                  <a:schemeClr val="bg1"/>
                </a:solidFill>
              </a:rPr>
              <a:t>Five-a-Day Starter</a:t>
            </a:r>
          </a:p>
        </p:txBody>
      </p:sp>
      <p:pic>
        <p:nvPicPr>
          <p:cNvPr id="2050" name="Picture 2" descr="Outside looking in ... or inside looking out? ~ Candy Gourlay">
            <a:extLst>
              <a:ext uri="{FF2B5EF4-FFF2-40B4-BE49-F238E27FC236}">
                <a16:creationId xmlns:a16="http://schemas.microsoft.com/office/drawing/2014/main" id="{B947E092-A047-4CDB-A98F-D5C5413C30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3" r="12014"/>
          <a:stretch/>
        </p:blipFill>
        <p:spPr bwMode="auto">
          <a:xfrm>
            <a:off x="685049" y="3384343"/>
            <a:ext cx="2744149" cy="242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98BEB32-16E1-4F6A-BF68-B2AD47BD94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4" r="17526" b="1"/>
          <a:stretch/>
        </p:blipFill>
        <p:spPr bwMode="auto">
          <a:xfrm>
            <a:off x="3727936" y="2187240"/>
            <a:ext cx="2429060" cy="242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Graphic 4">
            <a:extLst>
              <a:ext uri="{FF2B5EF4-FFF2-40B4-BE49-F238E27FC236}">
                <a16:creationId xmlns:a16="http://schemas.microsoft.com/office/drawing/2014/main" id="{D6E8B984-55B9-4A62-A043-997D00F0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9048" y="4463108"/>
            <a:ext cx="849365" cy="849366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4FAF4A8-82EB-4F6F-B601-43EBF0BD1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6F2473F-E069-4558-9B41-E285BBE03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C9A4A76-2C9F-486C-9663-6A30A022DE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8431DC7-D4CB-479A-AFA4-5B0C597A2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0755DA1-6F28-4612-A4A7-B915468C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616ED79-5475-49E6-A5FE-8D9DB12FB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1DCEB47-7140-4682-8DBF-7667BE28F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A931BD3-5A56-42F2-B6B5-647B28D1C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20E4C8E-4190-498D-9556-6DA668A81F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54B2F30F-0B57-4D60-A087-CD6A471F68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C5E8C73-ED41-4214-AEE6-3C5F49384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B1F94534-FE3E-476C-870B-E714E4A66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DE6C1B0-4D58-4937-B2B7-B1207CA18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3B002-31C2-4B53-AEEC-13E4E05E2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685807"/>
            <a:ext cx="4974771" cy="5454934"/>
          </a:xfrm>
        </p:spPr>
        <p:txBody>
          <a:bodyPr anchor="ctr"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chemeClr val="bg1"/>
                </a:solidFill>
              </a:rPr>
              <a:t>Find one quotation about the parish orphanage that shows it is dirty and/or uncaring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chemeClr val="bg1"/>
                </a:solidFill>
              </a:rPr>
              <a:t>What do Lady Ashbrooke and Mrs Forsythe decide to do after they visit the orphanage?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chemeClr val="bg1"/>
                </a:solidFill>
              </a:rPr>
              <a:t>Why does Lady Ashbrooke feel so guilty after visiting the orphanage?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chemeClr val="bg1"/>
                </a:solidFill>
              </a:rPr>
              <a:t>How might you respond if you were Lady Ashbrooke or Mrs Forsythe?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>
                <a:solidFill>
                  <a:schemeClr val="bg1"/>
                </a:solidFill>
              </a:rPr>
              <a:t>Partner discussion:</a:t>
            </a:r>
            <a:r>
              <a:rPr lang="en-GB" sz="2400" dirty="0">
                <a:solidFill>
                  <a:schemeClr val="bg1"/>
                </a:solidFill>
              </a:rPr>
              <a:t> what does it feel like to be left out of something?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69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343E0-E575-4D16-BFF0-C7A1FCA22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through Chapter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D6039-149C-49B8-9380-45D208CD3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006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Write out a three-point summary of Chapter 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567084-5876-4B7C-BCB1-AF2BAF2586F6}"/>
              </a:ext>
            </a:extLst>
          </p:cNvPr>
          <p:cNvSpPr txBox="1"/>
          <p:nvPr/>
        </p:nvSpPr>
        <p:spPr>
          <a:xfrm>
            <a:off x="838200" y="1949585"/>
            <a:ext cx="10515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Modern Love" panose="04090805081005020601" pitchFamily="82" charset="0"/>
              </a:rPr>
              <a:t>Summary:</a:t>
            </a:r>
          </a:p>
          <a:p>
            <a:r>
              <a:rPr lang="en-GB" sz="3200" b="1" dirty="0"/>
              <a:t>1._________________________________________________</a:t>
            </a:r>
          </a:p>
          <a:p>
            <a:r>
              <a:rPr lang="en-GB" sz="3200" b="1" dirty="0"/>
              <a:t>   _________________________________________________</a:t>
            </a:r>
          </a:p>
          <a:p>
            <a:endParaRPr lang="en-GB" sz="3200" b="1" dirty="0"/>
          </a:p>
          <a:p>
            <a:r>
              <a:rPr lang="en-GB" sz="3200" b="1" dirty="0"/>
              <a:t>2._________________________________________________</a:t>
            </a:r>
          </a:p>
          <a:p>
            <a:r>
              <a:rPr lang="en-GB" sz="3200" b="1" dirty="0"/>
              <a:t>   _________________________________________________</a:t>
            </a:r>
          </a:p>
          <a:p>
            <a:endParaRPr lang="en-GB" sz="3200" b="1" dirty="0"/>
          </a:p>
          <a:p>
            <a:r>
              <a:rPr lang="en-GB" sz="3200" b="1" dirty="0"/>
              <a:t>3._________________________________________________</a:t>
            </a:r>
          </a:p>
          <a:p>
            <a:r>
              <a:rPr lang="en-GB" sz="3200" b="1" dirty="0"/>
              <a:t>   _________________________________________________</a:t>
            </a: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758317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DCFB0-EE2C-4239-B6FB-B4CA3922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Pair Share: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DCCE7-082B-4F6C-ADB0-6E94A7EC0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938" y="3168890"/>
            <a:ext cx="4934124" cy="1325563"/>
          </a:xfrm>
          <a:ln w="5715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dirty="0"/>
              <a:t>How does Gavin create sympathy for </a:t>
            </a:r>
            <a:r>
              <a:rPr lang="en-GB" dirty="0" err="1"/>
              <a:t>Meshak</a:t>
            </a:r>
            <a:r>
              <a:rPr lang="en-GB" dirty="0"/>
              <a:t> at the end of Chapter 7?</a:t>
            </a:r>
          </a:p>
        </p:txBody>
      </p:sp>
    </p:spTree>
    <p:extLst>
      <p:ext uri="{BB962C8B-B14F-4D97-AF65-F5344CB8AC3E}">
        <p14:creationId xmlns:p14="http://schemas.microsoft.com/office/powerpoint/2010/main" val="173144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B22D0-8F18-4BAF-BFC1-EAC298FE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AA2A2-5B72-49B8-B360-8AF766164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75924"/>
          </a:xfrm>
        </p:spPr>
        <p:txBody>
          <a:bodyPr/>
          <a:lstStyle/>
          <a:p>
            <a:r>
              <a:rPr lang="en-GB" b="1" dirty="0"/>
              <a:t>Read Chapter 8</a:t>
            </a:r>
          </a:p>
          <a:p>
            <a:r>
              <a:rPr lang="en-GB" b="1" dirty="0"/>
              <a:t>Create a mood chart (see below) so summarize the happiness levels throughout the chapter. </a:t>
            </a:r>
          </a:p>
          <a:p>
            <a:pPr lvl="1"/>
            <a:r>
              <a:rPr lang="en-GB" b="1" dirty="0"/>
              <a:t>At each point on the chart, write down the specific emotion you think the characters feel (e.g. jealous, left out, excited, energetic, </a:t>
            </a:r>
            <a:r>
              <a:rPr lang="en-GB" b="1" i="1" dirty="0"/>
              <a:t>et cetera</a:t>
            </a:r>
            <a:r>
              <a:rPr lang="en-GB" b="1" dirty="0"/>
              <a:t>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05E6872-9D92-4725-9303-F473FC4C84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847282"/>
              </p:ext>
            </p:extLst>
          </p:nvPr>
        </p:nvGraphicFramePr>
        <p:xfrm>
          <a:off x="838200" y="4316951"/>
          <a:ext cx="10738607" cy="2006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38607">
                  <a:extLst>
                    <a:ext uri="{9D8B030D-6E8A-4147-A177-3AD203B41FA5}">
                      <a16:colId xmlns:a16="http://schemas.microsoft.com/office/drawing/2014/main" val="667226422"/>
                    </a:ext>
                  </a:extLst>
                </a:gridCol>
              </a:tblGrid>
              <a:tr h="200655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03014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73437C6-70A2-4C42-A455-006E33A5518F}"/>
              </a:ext>
            </a:extLst>
          </p:cNvPr>
          <p:cNvSpPr txBox="1"/>
          <p:nvPr/>
        </p:nvSpPr>
        <p:spPr>
          <a:xfrm>
            <a:off x="2181137" y="4546833"/>
            <a:ext cx="114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Overjoyed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FBFFF5-1980-4F12-BCA3-560EABC1B0B1}"/>
              </a:ext>
            </a:extLst>
          </p:cNvPr>
          <p:cNvSpPr txBox="1"/>
          <p:nvPr/>
        </p:nvSpPr>
        <p:spPr>
          <a:xfrm>
            <a:off x="4078447" y="5638799"/>
            <a:ext cx="114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Anxious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1B4D75-4F7C-4292-B583-B1793C1D16C6}"/>
              </a:ext>
            </a:extLst>
          </p:cNvPr>
          <p:cNvSpPr txBox="1"/>
          <p:nvPr/>
        </p:nvSpPr>
        <p:spPr>
          <a:xfrm>
            <a:off x="6881769" y="5823465"/>
            <a:ext cx="114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Lonely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76BFE-2BF9-4DC4-8F22-F47F862922F8}"/>
              </a:ext>
            </a:extLst>
          </p:cNvPr>
          <p:cNvSpPr txBox="1"/>
          <p:nvPr/>
        </p:nvSpPr>
        <p:spPr>
          <a:xfrm>
            <a:off x="9859860" y="5135561"/>
            <a:ext cx="1149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Wistful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66304FB-FE55-453C-AADA-F60A0B340D62}"/>
              </a:ext>
            </a:extLst>
          </p:cNvPr>
          <p:cNvCxnSpPr/>
          <p:nvPr/>
        </p:nvCxnSpPr>
        <p:spPr>
          <a:xfrm flipV="1">
            <a:off x="838200" y="4924338"/>
            <a:ext cx="1905000" cy="13991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FD007F-B984-46DC-8CC0-97D9F0DFD5E5}"/>
              </a:ext>
            </a:extLst>
          </p:cNvPr>
          <p:cNvCxnSpPr>
            <a:endCxn id="6" idx="0"/>
          </p:cNvCxnSpPr>
          <p:nvPr/>
        </p:nvCxnSpPr>
        <p:spPr>
          <a:xfrm>
            <a:off x="2755782" y="4916165"/>
            <a:ext cx="1897311" cy="7226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E1048C-D601-4F1B-BD43-85E87F166D27}"/>
              </a:ext>
            </a:extLst>
          </p:cNvPr>
          <p:cNvCxnSpPr>
            <a:stCxn id="6" idx="0"/>
            <a:endCxn id="7" idx="0"/>
          </p:cNvCxnSpPr>
          <p:nvPr/>
        </p:nvCxnSpPr>
        <p:spPr>
          <a:xfrm>
            <a:off x="4653093" y="5638799"/>
            <a:ext cx="2803322" cy="18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A23CDB-1277-42FF-9806-2D65A2D39D0D}"/>
              </a:ext>
            </a:extLst>
          </p:cNvPr>
          <p:cNvCxnSpPr>
            <a:endCxn id="8" idx="2"/>
          </p:cNvCxnSpPr>
          <p:nvPr/>
        </p:nvCxnSpPr>
        <p:spPr>
          <a:xfrm flipV="1">
            <a:off x="7456414" y="5504893"/>
            <a:ext cx="2978092" cy="3185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2CB7CC5-86A5-47BB-8539-B1D73FEDA209}"/>
              </a:ext>
            </a:extLst>
          </p:cNvPr>
          <p:cNvSpPr txBox="1"/>
          <p:nvPr/>
        </p:nvSpPr>
        <p:spPr>
          <a:xfrm>
            <a:off x="4397231" y="6323503"/>
            <a:ext cx="316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Progress through Chapter 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23BC63-7FC5-4D70-A972-E0C4EC70F163}"/>
              </a:ext>
            </a:extLst>
          </p:cNvPr>
          <p:cNvSpPr txBox="1"/>
          <p:nvPr/>
        </p:nvSpPr>
        <p:spPr>
          <a:xfrm rot="16200000">
            <a:off x="242037" y="5127279"/>
            <a:ext cx="83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Mood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FE481D-D808-4108-80DB-933F87D1D304}"/>
              </a:ext>
            </a:extLst>
          </p:cNvPr>
          <p:cNvSpPr txBox="1"/>
          <p:nvPr/>
        </p:nvSpPr>
        <p:spPr>
          <a:xfrm>
            <a:off x="174072" y="3972786"/>
            <a:ext cx="671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Very happy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0B1159-87E0-4C18-97D6-EF341B2E5AF5}"/>
              </a:ext>
            </a:extLst>
          </p:cNvPr>
          <p:cNvSpPr txBox="1"/>
          <p:nvPr/>
        </p:nvSpPr>
        <p:spPr>
          <a:xfrm>
            <a:off x="60121" y="5866274"/>
            <a:ext cx="89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Very unhappy</a:t>
            </a:r>
          </a:p>
        </p:txBody>
      </p:sp>
    </p:spTree>
    <p:extLst>
      <p:ext uri="{BB962C8B-B14F-4D97-AF65-F5344CB8AC3E}">
        <p14:creationId xmlns:p14="http://schemas.microsoft.com/office/powerpoint/2010/main" val="3068199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2380CD-E78E-4A09-9A77-0F72CBFF7F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AF8295-2C76-484F-9020-BD2DC8CE8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B52EA2-267D-4C52-9028-8CF1D06789F9}">
  <ds:schemaRefs>
    <ds:schemaRef ds:uri="a5ca2c14-d559-4d0f-b326-ae05938bf16d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3520c626-eb21-49a0-b42b-66ade828090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195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Modern Love</vt:lpstr>
      <vt:lpstr>Office Theme</vt:lpstr>
      <vt:lpstr>The Cottage in the Woods</vt:lpstr>
      <vt:lpstr>Five-a-Day Starter</vt:lpstr>
      <vt:lpstr>Read through Chapter 7</vt:lpstr>
      <vt:lpstr>Time Pair Share: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Cottage in the Woods</dc:title>
  <dc:creator>Charis Taylor</dc:creator>
  <cp:lastModifiedBy>Charis Taylor</cp:lastModifiedBy>
  <cp:revision>3</cp:revision>
  <dcterms:created xsi:type="dcterms:W3CDTF">2021-11-07T14:09:00Z</dcterms:created>
  <dcterms:modified xsi:type="dcterms:W3CDTF">2021-11-10T10:47:28Z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